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56" r:id="rId2"/>
    <p:sldId id="268" r:id="rId3"/>
    <p:sldId id="269" r:id="rId4"/>
    <p:sldId id="270" r:id="rId5"/>
    <p:sldId id="257" r:id="rId6"/>
    <p:sldId id="258" r:id="rId7"/>
    <p:sldId id="265" r:id="rId8"/>
    <p:sldId id="271"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271293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1083833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01206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38161161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23533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3546170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3172566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402695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3085297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7AA7AFE-6D03-4A59-A2EF-BB3A3FA0B5E9}" type="datetimeFigureOut">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4212272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7AA7AFE-6D03-4A59-A2EF-BB3A3FA0B5E9}" type="datetimeFigureOut">
              <a:rPr lang="ru-RU" smtClean="0"/>
              <a:t>28.04.2026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3086879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7AA7AFE-6D03-4A59-A2EF-BB3A3FA0B5E9}" type="datetimeFigureOut">
              <a:rPr lang="ru-RU" smtClean="0"/>
              <a:t>28.04.2026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165161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7AA7AFE-6D03-4A59-A2EF-BB3A3FA0B5E9}" type="datetimeFigureOut">
              <a:rPr lang="ru-RU" smtClean="0"/>
              <a:t>28.04.2026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3034320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AA7AFE-6D03-4A59-A2EF-BB3A3FA0B5E9}" type="datetimeFigureOut">
              <a:rPr lang="ru-RU" smtClean="0"/>
              <a:t>28.04.2026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397163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7AA7AFE-6D03-4A59-A2EF-BB3A3FA0B5E9}" type="datetimeFigureOut">
              <a:rPr lang="ru-RU" smtClean="0"/>
              <a:t>28.04.2026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2329385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7AA7AFE-6D03-4A59-A2EF-BB3A3FA0B5E9}" type="datetimeFigureOut">
              <a:rPr lang="ru-RU" smtClean="0"/>
              <a:t>28.04.2026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77028F7-95EC-4481-A6B9-75515A15BD55}" type="slidenum">
              <a:rPr lang="ru-RU" smtClean="0"/>
              <a:t>‹#›</a:t>
            </a:fld>
            <a:endParaRPr lang="ru-RU"/>
          </a:p>
        </p:txBody>
      </p:sp>
    </p:spTree>
    <p:extLst>
      <p:ext uri="{BB962C8B-B14F-4D97-AF65-F5344CB8AC3E}">
        <p14:creationId xmlns:p14="http://schemas.microsoft.com/office/powerpoint/2010/main" val="1434038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7AA7AFE-6D03-4A59-A2EF-BB3A3FA0B5E9}" type="datetimeFigureOut">
              <a:rPr lang="ru-RU" smtClean="0"/>
              <a:t>28.04.2026</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77028F7-95EC-4481-A6B9-75515A15BD55}" type="slidenum">
              <a:rPr lang="ru-RU" smtClean="0"/>
              <a:t>‹#›</a:t>
            </a:fld>
            <a:endParaRPr lang="ru-RU"/>
          </a:p>
        </p:txBody>
      </p:sp>
    </p:spTree>
    <p:extLst>
      <p:ext uri="{BB962C8B-B14F-4D97-AF65-F5344CB8AC3E}">
        <p14:creationId xmlns:p14="http://schemas.microsoft.com/office/powerpoint/2010/main" val="37821023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83503" y="3672653"/>
            <a:ext cx="9144000" cy="565054"/>
          </a:xfrm>
        </p:spPr>
        <p:txBody>
          <a:bodyPr>
            <a:noAutofit/>
          </a:bodyPr>
          <a:lstStyle/>
          <a:p>
            <a:pPr algn="ctr"/>
            <a:r>
              <a:rPr lang="tt-RU" sz="4000" b="1" dirty="0">
                <a:solidFill>
                  <a:schemeClr val="tx1"/>
                </a:solidFill>
                <a:latin typeface="Times New Roman" panose="02020603050405020304" pitchFamily="18" charset="0"/>
                <a:cs typeface="Times New Roman" panose="02020603050405020304" pitchFamily="18" charset="0"/>
              </a:rPr>
              <a:t>2026 ел апрел</a:t>
            </a:r>
            <a:r>
              <a:rPr lang="ru-RU" sz="4000" b="1" dirty="0">
                <a:solidFill>
                  <a:schemeClr val="tx1"/>
                </a:solidFill>
                <a:latin typeface="Times New Roman" panose="02020603050405020304" pitchFamily="18" charset="0"/>
                <a:cs typeface="Times New Roman" panose="02020603050405020304" pitchFamily="18" charset="0"/>
              </a:rPr>
              <a:t>ь</a:t>
            </a:r>
            <a:r>
              <a:rPr lang="tt-RU" sz="4000" b="1" dirty="0">
                <a:solidFill>
                  <a:schemeClr val="tx1"/>
                </a:solidFill>
                <a:latin typeface="Times New Roman" panose="02020603050405020304" pitchFamily="18" charset="0"/>
                <a:cs typeface="Times New Roman" panose="02020603050405020304" pitchFamily="18" charset="0"/>
              </a:rPr>
              <a:t> ае саны</a:t>
            </a:r>
          </a:p>
          <a:p>
            <a:pPr algn="ctr"/>
            <a:endParaRPr lang="ru-RU" sz="2800" b="1" dirty="0">
              <a:solidFill>
                <a:schemeClr val="tx1"/>
              </a:solidFill>
              <a:latin typeface="Times New Roman" panose="02020603050405020304" pitchFamily="18" charset="0"/>
              <a:cs typeface="Times New Roman" panose="02020603050405020304" pitchFamily="18" charset="0"/>
            </a:endParaRPr>
          </a:p>
          <a:p>
            <a:pPr algn="ctr"/>
            <a:r>
              <a:rPr lang="ru-RU" sz="2800" b="1" dirty="0" err="1">
                <a:solidFill>
                  <a:schemeClr val="tx1"/>
                </a:solidFill>
                <a:latin typeface="Times New Roman" panose="02020603050405020304" pitchFamily="18" charset="0"/>
                <a:cs typeface="Times New Roman" panose="02020603050405020304" pitchFamily="18" charset="0"/>
              </a:rPr>
              <a:t>Балалар</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бакчасы</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хезмәткәрләре</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әти-әниләр</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һәм</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балалар</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өчен</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айлык</a:t>
            </a:r>
            <a:r>
              <a:rPr lang="ru-RU" sz="2800" b="1" dirty="0">
                <a:solidFill>
                  <a:schemeClr val="tx1"/>
                </a:solidFill>
                <a:latin typeface="Times New Roman" panose="02020603050405020304" pitchFamily="18" charset="0"/>
                <a:cs typeface="Times New Roman" panose="02020603050405020304" pitchFamily="18" charset="0"/>
              </a:rPr>
              <a:t> газета</a:t>
            </a:r>
          </a:p>
        </p:txBody>
      </p:sp>
      <p:sp>
        <p:nvSpPr>
          <p:cNvPr id="4" name="TextBox 3"/>
          <p:cNvSpPr txBox="1"/>
          <p:nvPr/>
        </p:nvSpPr>
        <p:spPr>
          <a:xfrm>
            <a:off x="1178805" y="694063"/>
            <a:ext cx="10113484" cy="1323439"/>
          </a:xfrm>
          <a:prstGeom prst="rect">
            <a:avLst/>
          </a:prstGeom>
          <a:noFill/>
        </p:spPr>
        <p:txBody>
          <a:bodyPr wrap="square" rtlCol="0">
            <a:spAutoFit/>
          </a:bodyPr>
          <a:lstStyle/>
          <a:p>
            <a:pPr algn="ctr"/>
            <a:r>
              <a:rPr lang="tt-RU" sz="4000" b="1" dirty="0">
                <a:latin typeface="Times New Roman" panose="02020603050405020304" pitchFamily="18" charset="0"/>
                <a:cs typeface="Times New Roman" panose="02020603050405020304" pitchFamily="18" charset="0"/>
              </a:rPr>
              <a:t>МББДУ Арча муни</a:t>
            </a:r>
            <a:r>
              <a:rPr lang="ru-RU" sz="4000" b="1" dirty="0" err="1">
                <a:latin typeface="Times New Roman" panose="02020603050405020304" pitchFamily="18" charset="0"/>
                <a:cs typeface="Times New Roman" panose="02020603050405020304" pitchFamily="18" charset="0"/>
              </a:rPr>
              <a:t>ципаль</a:t>
            </a:r>
            <a:r>
              <a:rPr lang="ru-RU" sz="2000" b="1" dirty="0">
                <a:latin typeface="Times New Roman" panose="02020603050405020304" pitchFamily="18" charset="0"/>
                <a:cs typeface="Times New Roman" panose="02020603050405020304" pitchFamily="18" charset="0"/>
              </a:rPr>
              <a:t> </a:t>
            </a:r>
            <a:r>
              <a:rPr lang="ru-RU" sz="4000" b="1" dirty="0">
                <a:latin typeface="Times New Roman" panose="02020603050405020304" pitchFamily="18" charset="0"/>
                <a:cs typeface="Times New Roman" panose="02020603050405020304" pitchFamily="18" charset="0"/>
              </a:rPr>
              <a:t>районы </a:t>
            </a:r>
          </a:p>
          <a:p>
            <a:pPr algn="ctr"/>
            <a:r>
              <a:rPr lang="ru-RU" sz="4000" b="1" dirty="0">
                <a:latin typeface="Times New Roman" panose="02020603050405020304" pitchFamily="18" charset="0"/>
                <a:cs typeface="Times New Roman" panose="02020603050405020304" pitchFamily="18" charset="0"/>
              </a:rPr>
              <a:t>Иске </a:t>
            </a:r>
            <a:r>
              <a:rPr lang="ru-RU" sz="4000" b="1" dirty="0" err="1">
                <a:latin typeface="Times New Roman" panose="02020603050405020304" pitchFamily="18" charset="0"/>
                <a:cs typeface="Times New Roman" panose="02020603050405020304" pitchFamily="18" charset="0"/>
              </a:rPr>
              <a:t>Ашыт</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балалар</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бакчасы</a:t>
            </a:r>
            <a:endParaRPr lang="ru-RU" sz="3600" b="1"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178805" y="2384474"/>
            <a:ext cx="9636833" cy="1200329"/>
          </a:xfrm>
          <a:prstGeom prst="rect">
            <a:avLst/>
          </a:prstGeom>
          <a:noFill/>
        </p:spPr>
        <p:txBody>
          <a:bodyPr wrap="square" lIns="91440" tIns="45720" rIns="91440" bIns="45720">
            <a:spAutoFit/>
          </a:bodyPr>
          <a:lstStyle/>
          <a:p>
            <a:pPr algn="ctr"/>
            <a:r>
              <a:rPr lang="ru-RU" sz="72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Чишм</a:t>
            </a:r>
            <a:r>
              <a:rPr lang="tt-RU" sz="72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ә башы</a:t>
            </a:r>
            <a:endParaRPr lang="ru-RU" sz="72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0591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4226" y="1465243"/>
            <a:ext cx="10014333" cy="3416320"/>
          </a:xfrm>
          <a:prstGeom prst="rect">
            <a:avLst/>
          </a:prstGeom>
          <a:noFill/>
        </p:spPr>
        <p:txBody>
          <a:bodyPr wrap="square" rtlCol="0">
            <a:spAutoFit/>
          </a:bodyPr>
          <a:lstStyle/>
          <a:p>
            <a:pPr algn="ctr"/>
            <a:r>
              <a:rPr lang="tt-RU" sz="3600" b="1" dirty="0">
                <a:latin typeface="Times New Roman" panose="02020603050405020304" pitchFamily="18" charset="0"/>
                <a:cs typeface="Times New Roman" panose="02020603050405020304" pitchFamily="18" charset="0"/>
              </a:rPr>
              <a:t>Бу санда:</a:t>
            </a:r>
            <a:endParaRPr lang="ru-RU" sz="3600" b="1" dirty="0">
              <a:latin typeface="Times New Roman" panose="02020603050405020304" pitchFamily="18" charset="0"/>
              <a:cs typeface="Times New Roman" panose="02020603050405020304" pitchFamily="18" charset="0"/>
            </a:endParaRPr>
          </a:p>
          <a:p>
            <a:pPr marL="742950" indent="-742950">
              <a:buFont typeface="+mj-lt"/>
              <a:buAutoNum type="arabicPeriod"/>
            </a:pPr>
            <a:r>
              <a:rPr lang="ru-RU" sz="3600" b="1" dirty="0">
                <a:latin typeface="Times New Roman" panose="02020603050405020304" pitchFamily="18" charset="0"/>
                <a:cs typeface="Times New Roman" panose="02020603050405020304" pitchFamily="18" charset="0"/>
              </a:rPr>
              <a:t>12 апрель - Космонавтика </a:t>
            </a:r>
            <a:r>
              <a:rPr lang="ru-RU" sz="3600" b="1" dirty="0" err="1">
                <a:latin typeface="Times New Roman" panose="02020603050405020304" pitchFamily="18" charset="0"/>
                <a:cs typeface="Times New Roman" panose="02020603050405020304" pitchFamily="18" charset="0"/>
              </a:rPr>
              <a:t>көне</a:t>
            </a:r>
            <a:r>
              <a:rPr lang="ru-RU" sz="3600" b="1" dirty="0">
                <a:latin typeface="Times New Roman" panose="02020603050405020304" pitchFamily="18" charset="0"/>
                <a:cs typeface="Times New Roman" panose="02020603050405020304" pitchFamily="18" charset="0"/>
              </a:rPr>
              <a:t>!</a:t>
            </a:r>
          </a:p>
          <a:p>
            <a:pPr marL="742950" indent="-742950">
              <a:buFont typeface="+mj-lt"/>
              <a:buAutoNum type="arabicPeriod"/>
            </a:pPr>
            <a:r>
              <a:rPr lang="ru-RU" sz="3600" b="1" dirty="0">
                <a:latin typeface="Times New Roman" panose="02020603050405020304" pitchFamily="18" charset="0"/>
                <a:cs typeface="Times New Roman" panose="02020603050405020304" pitchFamily="18" charset="0"/>
              </a:rPr>
              <a:t>Тукай </a:t>
            </a:r>
            <a:r>
              <a:rPr lang="ru-RU" sz="3600" b="1" dirty="0" err="1">
                <a:latin typeface="Times New Roman" panose="02020603050405020304" pitchFamily="18" charset="0"/>
                <a:cs typeface="Times New Roman" panose="02020603050405020304" pitchFamily="18" charset="0"/>
              </a:rPr>
              <a:t>әкиятләре</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дөньясында</a:t>
            </a:r>
            <a:r>
              <a:rPr lang="ru-RU" sz="3600" b="1" dirty="0">
                <a:latin typeface="Times New Roman" panose="02020603050405020304" pitchFamily="18" charset="0"/>
                <a:cs typeface="Times New Roman" panose="02020603050405020304" pitchFamily="18" charset="0"/>
              </a:rPr>
              <a:t>.</a:t>
            </a:r>
          </a:p>
          <a:p>
            <a:pPr marL="742950" indent="-742950">
              <a:buFont typeface="+mj-lt"/>
              <a:buAutoNum type="arabicPeriod"/>
            </a:pPr>
            <a:r>
              <a:rPr lang="ru-RU" sz="3600" b="1" dirty="0" err="1">
                <a:solidFill>
                  <a:srgbClr val="000000"/>
                </a:solidFill>
                <a:effectLst/>
                <a:latin typeface="Times New Roman" panose="02020603050405020304" pitchFamily="18" charset="0"/>
              </a:rPr>
              <a:t>Шигъриятнең</a:t>
            </a:r>
            <a:r>
              <a:rPr lang="ru-RU" sz="3600" b="1" dirty="0">
                <a:solidFill>
                  <a:srgbClr val="000000"/>
                </a:solidFill>
                <a:effectLst/>
                <a:latin typeface="Times New Roman" panose="02020603050405020304" pitchFamily="18" charset="0"/>
              </a:rPr>
              <a:t> </a:t>
            </a:r>
            <a:r>
              <a:rPr lang="ru-RU" sz="3600" b="1" dirty="0" err="1">
                <a:solidFill>
                  <a:srgbClr val="000000"/>
                </a:solidFill>
                <a:effectLst/>
                <a:latin typeface="Times New Roman" panose="02020603050405020304" pitchFamily="18" charset="0"/>
              </a:rPr>
              <a:t>якты</a:t>
            </a:r>
            <a:r>
              <a:rPr lang="ru-RU" sz="3600" b="1" dirty="0">
                <a:solidFill>
                  <a:srgbClr val="000000"/>
                </a:solidFill>
                <a:effectLst/>
                <a:latin typeface="Times New Roman" panose="02020603050405020304" pitchFamily="18" charset="0"/>
              </a:rPr>
              <a:t> </a:t>
            </a:r>
            <a:r>
              <a:rPr lang="ru-RU" sz="3600" b="1" dirty="0" err="1">
                <a:solidFill>
                  <a:srgbClr val="000000"/>
                </a:solidFill>
                <a:effectLst/>
                <a:latin typeface="Times New Roman" panose="02020603050405020304" pitchFamily="18" charset="0"/>
              </a:rPr>
              <a:t>йолдызы</a:t>
            </a:r>
            <a:r>
              <a:rPr lang="ru-RU" sz="3600" b="1" dirty="0">
                <a:solidFill>
                  <a:srgbClr val="000000"/>
                </a:solidFill>
                <a:latin typeface="Times New Roman" panose="02020603050405020304" pitchFamily="18" charset="0"/>
              </a:rPr>
              <a:t>!</a:t>
            </a:r>
            <a:endParaRPr lang="ru-RU" sz="6000" b="1" dirty="0">
              <a:effectLst/>
            </a:endParaRPr>
          </a:p>
          <a:p>
            <a:endParaRPr lang="ru-RU" sz="3600" b="1" dirty="0">
              <a:latin typeface="Times New Roman" panose="02020603050405020304" pitchFamily="18" charset="0"/>
              <a:cs typeface="Times New Roman" panose="02020603050405020304" pitchFamily="18" charset="0"/>
            </a:endParaRPr>
          </a:p>
          <a:p>
            <a:pPr marL="539750" indent="-539750">
              <a:buFont typeface="+mj-lt"/>
              <a:buAutoNum type="arabicPeriod"/>
            </a:pP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9973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CA2A56-B180-46BE-82FB-82D697C4B6D3}"/>
              </a:ext>
            </a:extLst>
          </p:cNvPr>
          <p:cNvSpPr txBox="1"/>
          <p:nvPr/>
        </p:nvSpPr>
        <p:spPr>
          <a:xfrm>
            <a:off x="283285" y="3811012"/>
            <a:ext cx="11908715" cy="3046988"/>
          </a:xfrm>
          <a:prstGeom prst="rect">
            <a:avLst/>
          </a:prstGeom>
          <a:noFill/>
        </p:spPr>
        <p:txBody>
          <a:bodyPr wrap="square">
            <a:spAutoFit/>
          </a:bodyPr>
          <a:lstStyle/>
          <a:p>
            <a:pPr algn="just">
              <a:spcBef>
                <a:spcPts val="0"/>
              </a:spcBef>
              <a:spcAft>
                <a:spcPts val="1000"/>
              </a:spcAft>
            </a:pPr>
            <a:r>
              <a:rPr lang="ru-RU" sz="2400" b="1" dirty="0" err="1">
                <a:solidFill>
                  <a:srgbClr val="000000"/>
                </a:solidFill>
                <a:effectLst/>
                <a:latin typeface="Times New Roman" panose="02020603050405020304" pitchFamily="18" charset="0"/>
              </a:rPr>
              <a:t>Табигатьтә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яз</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хакимлек</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итә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Кышкы</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озын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ялыктыргыч</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йокыдан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соң</a:t>
            </a:r>
            <a:r>
              <a:rPr lang="ru-RU" sz="2400" b="1" dirty="0">
                <a:solidFill>
                  <a:srgbClr val="000000"/>
                </a:solidFill>
                <a:effectLst/>
                <a:latin typeface="Times New Roman" panose="02020603050405020304" pitchFamily="18" charset="0"/>
              </a:rPr>
              <a:t> бар </a:t>
            </a:r>
            <a:r>
              <a:rPr lang="ru-RU" sz="2400" b="1" dirty="0" err="1">
                <a:solidFill>
                  <a:srgbClr val="000000"/>
                </a:solidFill>
                <a:effectLst/>
                <a:latin typeface="Times New Roman" panose="02020603050405020304" pitchFamily="18" charset="0"/>
              </a:rPr>
              <a:t>табигатьтә</a:t>
            </a:r>
            <a:r>
              <a:rPr lang="ru-RU" sz="2400" b="1" dirty="0">
                <a:solidFill>
                  <a:srgbClr val="000000"/>
                </a:solidFill>
                <a:effectLst/>
                <a:latin typeface="Times New Roman" panose="02020603050405020304" pitchFamily="18" charset="0"/>
              </a:rPr>
              <a:t> бар </a:t>
            </a:r>
            <a:r>
              <a:rPr lang="ru-RU" sz="2400" b="1" dirty="0" err="1">
                <a:solidFill>
                  <a:srgbClr val="000000"/>
                </a:solidFill>
                <a:effectLst/>
                <a:latin typeface="Times New Roman" panose="02020603050405020304" pitchFamily="18" charset="0"/>
              </a:rPr>
              <a:t>нәрсә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уяна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Тирә-якта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туган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якларын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сагынып</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кайтучы</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кошлар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тавышы</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төрледән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төрле</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матур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авазлар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чыгарып</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безне</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табигать-анабызның</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кадерен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белергә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чакыралар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кебек</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Кояшның</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җылысын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тансыклаган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табигать</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көннән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көн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яшәрә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беренче</a:t>
            </a:r>
            <a:r>
              <a:rPr lang="ru-RU" sz="2400" b="1" dirty="0">
                <a:solidFill>
                  <a:srgbClr val="000000"/>
                </a:solidFill>
                <a:effectLst/>
                <a:latin typeface="Times New Roman" panose="02020603050405020304" pitchFamily="18" charset="0"/>
              </a:rPr>
              <a:t> кар </a:t>
            </a:r>
            <a:r>
              <a:rPr lang="ru-RU" sz="2400" b="1" dirty="0" err="1">
                <a:solidFill>
                  <a:srgbClr val="000000"/>
                </a:solidFill>
                <a:effectLst/>
                <a:latin typeface="Times New Roman" panose="02020603050405020304" pitchFamily="18" charset="0"/>
              </a:rPr>
              <a:t>киткән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урыннарда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яшел</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үләннәр</a:t>
            </a:r>
            <a:r>
              <a:rPr lang="ru-RU" sz="2400" b="1" dirty="0">
                <a:solidFill>
                  <a:srgbClr val="000000"/>
                </a:solidFill>
                <a:effectLst/>
                <a:latin typeface="Times New Roman" panose="02020603050405020304" pitchFamily="18" charset="0"/>
              </a:rPr>
              <a:t> баш </a:t>
            </a:r>
            <a:r>
              <a:rPr lang="ru-RU" sz="2400" b="1" dirty="0" err="1">
                <a:solidFill>
                  <a:srgbClr val="000000"/>
                </a:solidFill>
                <a:effectLst/>
                <a:latin typeface="Times New Roman" panose="02020603050405020304" pitchFamily="18" charset="0"/>
              </a:rPr>
              <a:t>төртә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елга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буйларында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сары</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чәчәкләр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күзләрен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ача</a:t>
            </a:r>
            <a:r>
              <a:rPr lang="ru-RU" sz="2400" b="1" dirty="0">
                <a:solidFill>
                  <a:srgbClr val="000000"/>
                </a:solidFill>
                <a:effectLst/>
                <a:latin typeface="Times New Roman" panose="02020603050405020304" pitchFamily="18" charset="0"/>
              </a:rPr>
              <a:t>. Апрель </a:t>
            </a:r>
            <a:r>
              <a:rPr lang="ru-RU" sz="2400" b="1" dirty="0" err="1">
                <a:solidFill>
                  <a:srgbClr val="000000"/>
                </a:solidFill>
                <a:effectLst/>
                <a:latin typeface="Times New Roman" panose="02020603050405020304" pitchFamily="18" charset="0"/>
              </a:rPr>
              <a:t>ае</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шулай</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язның</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тулы</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көченә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үз</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кануннарын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кертеп,бөтен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тормышыбызны</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тулысынча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үзгәртә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торган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вакыт</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шул</a:t>
            </a:r>
            <a:r>
              <a:rPr lang="ru-RU" sz="2400" b="1" dirty="0">
                <a:solidFill>
                  <a:srgbClr val="000000"/>
                </a:solidFill>
                <a:effectLst/>
                <a:latin typeface="Times New Roman" panose="02020603050405020304" pitchFamily="18" charset="0"/>
              </a:rPr>
              <a:t> ул.</a:t>
            </a:r>
            <a:endParaRPr lang="ru-RU" sz="2800" b="1" dirty="0">
              <a:effectLst/>
            </a:endParaRPr>
          </a:p>
        </p:txBody>
      </p:sp>
      <p:pic>
        <p:nvPicPr>
          <p:cNvPr id="2" name="Picture 2" descr="Весна вернулась надолго? Синоптики рассказали о погоде до 12 апреля СмартПресс">
            <a:extLst>
              <a:ext uri="{FF2B5EF4-FFF2-40B4-BE49-F238E27FC236}">
                <a16:creationId xmlns:a16="http://schemas.microsoft.com/office/drawing/2014/main" id="{30C4AC53-0E50-4502-B8CC-9703C2EB83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037" y="381000"/>
            <a:ext cx="5066851" cy="3048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id="{E257249E-D66A-4193-B753-99DBE3A9E790}"/>
              </a:ext>
            </a:extLst>
          </p:cNvPr>
          <p:cNvPicPr>
            <a:picLocks noChangeAspect="1"/>
          </p:cNvPicPr>
          <p:nvPr/>
        </p:nvPicPr>
        <p:blipFill>
          <a:blip r:embed="rId3"/>
          <a:stretch>
            <a:fillRect/>
          </a:stretch>
        </p:blipFill>
        <p:spPr>
          <a:xfrm>
            <a:off x="6174889" y="381000"/>
            <a:ext cx="5029592" cy="3048000"/>
          </a:xfrm>
          <a:prstGeom prst="rect">
            <a:avLst/>
          </a:prstGeom>
        </p:spPr>
      </p:pic>
    </p:spTree>
    <p:extLst>
      <p:ext uri="{BB962C8B-B14F-4D97-AF65-F5344CB8AC3E}">
        <p14:creationId xmlns:p14="http://schemas.microsoft.com/office/powerpoint/2010/main" val="3858598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B49321-A4DF-42E2-A02C-366DDBF086E6}"/>
              </a:ext>
            </a:extLst>
          </p:cNvPr>
          <p:cNvSpPr txBox="1"/>
          <p:nvPr/>
        </p:nvSpPr>
        <p:spPr>
          <a:xfrm>
            <a:off x="6605196" y="172122"/>
            <a:ext cx="5253318" cy="6299032"/>
          </a:xfrm>
          <a:prstGeom prst="rect">
            <a:avLst/>
          </a:prstGeom>
          <a:noFill/>
        </p:spPr>
        <p:txBody>
          <a:bodyPr wrap="square">
            <a:spAutoFit/>
          </a:bodyPr>
          <a:lstStyle/>
          <a:p>
            <a:pPr algn="just">
              <a:lnSpc>
                <a:spcPct val="115000"/>
              </a:lnSpc>
              <a:spcAft>
                <a:spcPts val="1000"/>
              </a:spcAft>
            </a:pPr>
            <a:r>
              <a:rPr lang="tt-RU" sz="1600" b="1" dirty="0">
                <a:effectLst/>
                <a:latin typeface="Times New Roman" panose="02020603050405020304" pitchFamily="18" charset="0"/>
                <a:ea typeface="Calibri" panose="020F0502020204030204" pitchFamily="34" charset="0"/>
                <a:cs typeface="Times New Roman" panose="02020603050405020304" pitchFamily="18" charset="0"/>
              </a:rPr>
              <a:t>Апрель аен Тукай ае дип әйтсәк тә ялгыш булмас, чөнки нәкъ менә апрель аенда татар халкының бөек улы дөньяга килгән. Быел без аның тууына 140 ел тулуны бәйрәм итәргә җыенабыз. Ай башлануга, бөек әдибебезне хөрмәтләү чараларына старт бирелде. Билгеле инде,безнең бакчабыз да әлеге чаралардан читтә калмады. Без иң элек балалар һәм әти-әниләр арасында ”Тукай бабай әкиятләрендә” дип исемләнгән кул эшләре күргәзмәсе ачып җибәрдек. Күргәзмәгә әти-әниләр берсеннән берсе матур, зәвык белән күңел җылысын биреп эшләгән кул эшләре алып килделәр. Алар арасында әдипнең әсәрләренә нигезләнеп ясалган нинди генә әкият героен очратмыйсың? Алтын тарагы белән чәчен тарап утыручы Су анасы дисеңме, Мәрхәмәтлелеккә чакырып торучы Бала белән Күбәләкнеме, бәхет эзләп баручы Кәҗә белән Сарыкны, явыз, әмма беркатлы Шүрәле - барысын да әти-әниләребез кул эшләнмәләре аша гәүдәләндереп, балалар хозурына тапшырды. Булдыклы,тырыш әти-әниләребезгә үзебезнең коллектив исеменнән зур рәхмәтебезне җиткезәбез!</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ECB08F7C-95F7-4929-9568-93363160E7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396" y="611429"/>
            <a:ext cx="6303981" cy="5420417"/>
          </a:xfrm>
          <a:prstGeom prst="rect">
            <a:avLst/>
          </a:prstGeom>
        </p:spPr>
      </p:pic>
    </p:spTree>
    <p:extLst>
      <p:ext uri="{BB962C8B-B14F-4D97-AF65-F5344CB8AC3E}">
        <p14:creationId xmlns:p14="http://schemas.microsoft.com/office/powerpoint/2010/main" val="401954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95024" y="4795897"/>
            <a:ext cx="12001949" cy="1631216"/>
          </a:xfrm>
          <a:prstGeom prst="rect">
            <a:avLst/>
          </a:prstGeom>
        </p:spPr>
        <p:txBody>
          <a:bodyPr wrap="square">
            <a:spAutoFit/>
          </a:bodyPr>
          <a:lstStyle/>
          <a:p>
            <a:pPr algn="just">
              <a:spcBef>
                <a:spcPts val="0"/>
              </a:spcBef>
              <a:spcAft>
                <a:spcPts val="1000"/>
              </a:spcAft>
            </a:pPr>
            <a:r>
              <a:rPr lang="ru-RU" sz="2000" b="1" dirty="0" err="1">
                <a:solidFill>
                  <a:srgbClr val="000000"/>
                </a:solidFill>
                <a:effectLst/>
                <a:latin typeface="Times New Roman" panose="02020603050405020304" pitchFamily="18" charset="0"/>
              </a:rPr>
              <a:t>Галәм</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киңлекләрен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яулап</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тәүге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тапкыр</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галәм</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дигән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чиксез</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дөньяга</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аяк</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баскан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көн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дә</a:t>
            </a:r>
            <a:r>
              <a:rPr lang="ru-RU" sz="2000" b="1" dirty="0">
                <a:solidFill>
                  <a:srgbClr val="000000"/>
                </a:solidFill>
                <a:effectLst/>
                <a:latin typeface="Times New Roman" panose="02020603050405020304" pitchFamily="18" charset="0"/>
              </a:rPr>
              <a:t> апрель </a:t>
            </a:r>
            <a:r>
              <a:rPr lang="ru-RU" sz="2000" b="1" dirty="0" err="1">
                <a:solidFill>
                  <a:srgbClr val="000000"/>
                </a:solidFill>
                <a:effectLst/>
                <a:latin typeface="Times New Roman" panose="02020603050405020304" pitchFamily="18" charset="0"/>
              </a:rPr>
              <a:t>аенда</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булган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Быел</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бу</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күренекле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датага</a:t>
            </a:r>
            <a:r>
              <a:rPr lang="ru-RU" sz="2000" b="1" dirty="0">
                <a:solidFill>
                  <a:srgbClr val="000000"/>
                </a:solidFill>
                <a:effectLst/>
                <a:latin typeface="Times New Roman" panose="02020603050405020304" pitchFamily="18" charset="0"/>
              </a:rPr>
              <a:t> да 65 ел </a:t>
            </a:r>
            <a:r>
              <a:rPr lang="ru-RU" sz="2000" b="1" dirty="0" err="1">
                <a:solidFill>
                  <a:srgbClr val="000000"/>
                </a:solidFill>
                <a:effectLst/>
                <a:latin typeface="Times New Roman" panose="02020603050405020304" pitchFamily="18" charset="0"/>
              </a:rPr>
              <a:t>вакыт</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үтеп</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киткән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Әлеге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күренкле</a:t>
            </a:r>
            <a:r>
              <a:rPr lang="ru-RU" sz="2000" b="1" dirty="0">
                <a:solidFill>
                  <a:srgbClr val="000000"/>
                </a:solidFill>
                <a:effectLst/>
                <a:latin typeface="Times New Roman" panose="02020603050405020304" pitchFamily="18" charset="0"/>
              </a:rPr>
              <a:t> дата </a:t>
            </a:r>
            <a:r>
              <a:rPr lang="ru-RU" sz="2000" b="1" dirty="0" err="1">
                <a:solidFill>
                  <a:srgbClr val="000000"/>
                </a:solidFill>
                <a:effectLst/>
                <a:latin typeface="Times New Roman" panose="02020603050405020304" pitchFamily="18" charset="0"/>
              </a:rPr>
              <a:t>уңаеннан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районкүләм</a:t>
            </a:r>
            <a:r>
              <a:rPr lang="ru-RU" sz="2000" b="1" dirty="0">
                <a:solidFill>
                  <a:srgbClr val="000000"/>
                </a:solidFill>
                <a:effectLst/>
                <a:latin typeface="Times New Roman" panose="02020603050405020304" pitchFamily="18" charset="0"/>
              </a:rPr>
              <a:t> “Космос ждёт тебя» </a:t>
            </a:r>
            <a:r>
              <a:rPr lang="ru-RU" sz="2000" b="1" dirty="0" err="1">
                <a:solidFill>
                  <a:srgbClr val="000000"/>
                </a:solidFill>
                <a:effectLst/>
                <a:latin typeface="Times New Roman" panose="02020603050405020304" pitchFamily="18" charset="0"/>
              </a:rPr>
              <a:t>дип</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исемләнгән</a:t>
            </a:r>
            <a:r>
              <a:rPr lang="ru-RU" sz="2000" b="1" dirty="0">
                <a:solidFill>
                  <a:srgbClr val="000000"/>
                </a:solidFill>
                <a:effectLst/>
                <a:latin typeface="Times New Roman" panose="02020603050405020304" pitchFamily="18" charset="0"/>
              </a:rPr>
              <a:t> онлайн </a:t>
            </a:r>
            <a:r>
              <a:rPr lang="ru-RU" sz="2000" b="1" dirty="0" err="1">
                <a:solidFill>
                  <a:srgbClr val="000000"/>
                </a:solidFill>
                <a:effectLst/>
                <a:latin typeface="Times New Roman" panose="02020603050405020304" pitchFamily="18" charset="0"/>
              </a:rPr>
              <a:t>шигырь</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сөйләүчеләр</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бәйгесе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игълан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ителгән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иде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әлеге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бәйгедә</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безнең</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балалар</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бакчасыннан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Әхмәтов</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Фәнүс</a:t>
            </a:r>
            <a:r>
              <a:rPr lang="ru-RU" sz="2000" b="1" dirty="0">
                <a:solidFill>
                  <a:srgbClr val="000000"/>
                </a:solidFill>
                <a:effectLst/>
                <a:latin typeface="Times New Roman" panose="02020603050405020304" pitchFamily="18" charset="0"/>
              </a:rPr>
              <a:t> Р. </a:t>
            </a:r>
            <a:r>
              <a:rPr lang="ru-RU" sz="2000" b="1" dirty="0" err="1">
                <a:solidFill>
                  <a:srgbClr val="000000"/>
                </a:solidFill>
                <a:effectLst/>
                <a:latin typeface="Times New Roman" panose="02020603050405020304" pitchFamily="18" charset="0"/>
              </a:rPr>
              <a:t>Миңнуллинның</a:t>
            </a:r>
            <a:r>
              <a:rPr lang="ru-RU" sz="2000" b="1" dirty="0">
                <a:solidFill>
                  <a:srgbClr val="000000"/>
                </a:solidFill>
                <a:effectLst/>
                <a:latin typeface="Times New Roman" panose="02020603050405020304" pitchFamily="18" charset="0"/>
              </a:rPr>
              <a:t> “Айга </a:t>
            </a:r>
            <a:r>
              <a:rPr lang="ru-RU" sz="2000" b="1" dirty="0" err="1">
                <a:solidFill>
                  <a:srgbClr val="000000"/>
                </a:solidFill>
                <a:effectLst/>
                <a:latin typeface="Times New Roman" panose="02020603050405020304" pitchFamily="18" charset="0"/>
              </a:rPr>
              <a:t>очтык</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шигырен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сөйләп</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катнашты</a:t>
            </a:r>
            <a:r>
              <a:rPr lang="ru-RU" sz="2000" b="1" dirty="0">
                <a:solidFill>
                  <a:srgbClr val="000000"/>
                </a:solidFill>
                <a:effectLst/>
                <a:latin typeface="Times New Roman" panose="02020603050405020304" pitchFamily="18" charset="0"/>
              </a:rPr>
              <a:t>.</a:t>
            </a:r>
            <a:endParaRPr lang="ru-RU" sz="2400" b="1" dirty="0">
              <a:effectLst/>
            </a:endParaRPr>
          </a:p>
        </p:txBody>
      </p:sp>
      <p:sp>
        <p:nvSpPr>
          <p:cNvPr id="12" name="TextBox 11">
            <a:extLst>
              <a:ext uri="{FF2B5EF4-FFF2-40B4-BE49-F238E27FC236}">
                <a16:creationId xmlns:a16="http://schemas.microsoft.com/office/drawing/2014/main" id="{6DCED5A7-2995-4823-94A9-6BFDF9D61CB2}"/>
              </a:ext>
            </a:extLst>
          </p:cNvPr>
          <p:cNvSpPr txBox="1"/>
          <p:nvPr/>
        </p:nvSpPr>
        <p:spPr>
          <a:xfrm>
            <a:off x="331918" y="73910"/>
            <a:ext cx="11528163" cy="646331"/>
          </a:xfrm>
          <a:prstGeom prst="rect">
            <a:avLst/>
          </a:prstGeom>
          <a:noFill/>
        </p:spPr>
        <p:txBody>
          <a:bodyPr wrap="square">
            <a:spAutoFit/>
          </a:bodyPr>
          <a:lstStyle/>
          <a:p>
            <a:pPr algn="ctr"/>
            <a:r>
              <a:rPr lang="ru-RU" sz="3600" b="1" dirty="0">
                <a:latin typeface="Times New Roman" panose="02020603050405020304" pitchFamily="18" charset="0"/>
                <a:cs typeface="Times New Roman" panose="02020603050405020304" pitchFamily="18" charset="0"/>
              </a:rPr>
              <a:t>12 апрель - Космонавтика </a:t>
            </a:r>
            <a:r>
              <a:rPr lang="ru-RU" sz="3600" b="1" dirty="0" err="1">
                <a:latin typeface="Times New Roman" panose="02020603050405020304" pitchFamily="18" charset="0"/>
                <a:cs typeface="Times New Roman" panose="02020603050405020304" pitchFamily="18" charset="0"/>
              </a:rPr>
              <a:t>көне</a:t>
            </a:r>
            <a:r>
              <a:rPr lang="ru-RU" sz="3600" b="1" dirty="0">
                <a:latin typeface="Times New Roman" panose="02020603050405020304" pitchFamily="18" charset="0"/>
                <a:cs typeface="Times New Roman" panose="02020603050405020304" pitchFamily="18" charset="0"/>
              </a:rPr>
              <a:t>!</a:t>
            </a:r>
          </a:p>
        </p:txBody>
      </p:sp>
      <p:pic>
        <p:nvPicPr>
          <p:cNvPr id="3" name="Рисунок 2">
            <a:extLst>
              <a:ext uri="{FF2B5EF4-FFF2-40B4-BE49-F238E27FC236}">
                <a16:creationId xmlns:a16="http://schemas.microsoft.com/office/drawing/2014/main" id="{437AB4C0-200C-424D-BE65-21A7BE74E7BD}"/>
              </a:ext>
            </a:extLst>
          </p:cNvPr>
          <p:cNvPicPr>
            <a:picLocks noChangeAspect="1"/>
          </p:cNvPicPr>
          <p:nvPr/>
        </p:nvPicPr>
        <p:blipFill>
          <a:blip r:embed="rId2"/>
          <a:stretch>
            <a:fillRect/>
          </a:stretch>
        </p:blipFill>
        <p:spPr>
          <a:xfrm>
            <a:off x="2603351" y="720241"/>
            <a:ext cx="7303994" cy="4048953"/>
          </a:xfrm>
          <a:prstGeom prst="rect">
            <a:avLst/>
          </a:prstGeom>
        </p:spPr>
      </p:pic>
    </p:spTree>
    <p:extLst>
      <p:ext uri="{BB962C8B-B14F-4D97-AF65-F5344CB8AC3E}">
        <p14:creationId xmlns:p14="http://schemas.microsoft.com/office/powerpoint/2010/main" val="3079590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828800" y="146756"/>
            <a:ext cx="8782756" cy="523220"/>
          </a:xfrm>
          <a:prstGeom prst="rect">
            <a:avLst/>
          </a:prstGeom>
          <a:noFill/>
        </p:spPr>
        <p:txBody>
          <a:bodyPr wrap="square" rtlCol="0">
            <a:spAutoFit/>
          </a:bodyPr>
          <a:lstStyle/>
          <a:p>
            <a:pPr algn="ctr"/>
            <a:r>
              <a:rPr lang="ru-RU" sz="2800" b="1" dirty="0">
                <a:latin typeface="Times New Roman" panose="02020603050405020304" pitchFamily="18" charset="0"/>
                <a:cs typeface="Times New Roman" panose="02020603050405020304" pitchFamily="18" charset="0"/>
              </a:rPr>
              <a:t>Тукай </a:t>
            </a:r>
            <a:r>
              <a:rPr lang="ru-RU" sz="2800" b="1" dirty="0" err="1">
                <a:latin typeface="Times New Roman" panose="02020603050405020304" pitchFamily="18" charset="0"/>
                <a:cs typeface="Times New Roman" panose="02020603050405020304" pitchFamily="18" charset="0"/>
              </a:rPr>
              <a:t>әкиятләре</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дөньясында</a:t>
            </a:r>
            <a:r>
              <a:rPr lang="ru-RU" sz="2800" b="1" dirty="0">
                <a:latin typeface="Times New Roman" panose="02020603050405020304" pitchFamily="18" charset="0"/>
                <a:cs typeface="Times New Roman" panose="02020603050405020304" pitchFamily="18" charset="0"/>
              </a:rPr>
              <a:t>.</a:t>
            </a:r>
          </a:p>
        </p:txBody>
      </p:sp>
      <p:sp>
        <p:nvSpPr>
          <p:cNvPr id="3" name="Прямоугольник 2"/>
          <p:cNvSpPr/>
          <p:nvPr/>
        </p:nvSpPr>
        <p:spPr>
          <a:xfrm>
            <a:off x="248356" y="4402920"/>
            <a:ext cx="11943644" cy="2308324"/>
          </a:xfrm>
          <a:prstGeom prst="rect">
            <a:avLst/>
          </a:prstGeom>
        </p:spPr>
        <p:txBody>
          <a:bodyPr wrap="square">
            <a:spAutoFit/>
          </a:bodyPr>
          <a:lstStyle/>
          <a:p>
            <a:pPr algn="just">
              <a:spcBef>
                <a:spcPts val="0"/>
              </a:spcBef>
              <a:spcAft>
                <a:spcPts val="1000"/>
              </a:spcAft>
            </a:pPr>
            <a:r>
              <a:rPr lang="ru-RU" sz="2400" b="1" dirty="0">
                <a:solidFill>
                  <a:srgbClr val="000000"/>
                </a:solidFill>
                <a:effectLst/>
                <a:latin typeface="Times New Roman" panose="02020603050405020304" pitchFamily="18" charset="0"/>
              </a:rPr>
              <a:t>Ай </a:t>
            </a:r>
            <a:r>
              <a:rPr lang="ru-RU" sz="2400" b="1" dirty="0" err="1">
                <a:solidFill>
                  <a:srgbClr val="000000"/>
                </a:solidFill>
                <a:effectLst/>
                <a:latin typeface="Times New Roman" panose="02020603050405020304" pitchFamily="18" charset="0"/>
              </a:rPr>
              <a:t>башында</a:t>
            </a:r>
            <a:r>
              <a:rPr lang="ru-RU" sz="2400" b="1" dirty="0">
                <a:solidFill>
                  <a:srgbClr val="000000"/>
                </a:solidFill>
                <a:effectLst/>
                <a:latin typeface="Times New Roman" panose="02020603050405020304" pitchFamily="18" charset="0"/>
              </a:rPr>
              <a:t> район </a:t>
            </a:r>
            <a:r>
              <a:rPr lang="ru-RU" sz="2400" b="1" dirty="0" err="1">
                <a:solidFill>
                  <a:srgbClr val="000000"/>
                </a:solidFill>
                <a:effectLst/>
                <a:latin typeface="Times New Roman" panose="02020603050405020304" pitchFamily="18" charset="0"/>
              </a:rPr>
              <a:t>мәгариф</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бүлеге</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тарафыннан</a:t>
            </a:r>
            <a:r>
              <a:rPr lang="ru-RU" sz="2400" b="1" dirty="0">
                <a:solidFill>
                  <a:srgbClr val="000000"/>
                </a:solidFill>
                <a:effectLst/>
                <a:latin typeface="Times New Roman" panose="02020603050405020304" pitchFamily="18" charset="0"/>
              </a:rPr>
              <a:t> “Тукай </a:t>
            </a:r>
            <a:r>
              <a:rPr lang="ru-RU" sz="2400" b="1" dirty="0" err="1">
                <a:solidFill>
                  <a:srgbClr val="000000"/>
                </a:solidFill>
                <a:effectLst/>
                <a:latin typeface="Times New Roman" panose="02020603050405020304" pitchFamily="18" charset="0"/>
              </a:rPr>
              <a:t>әкиятләре</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дөньясында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дип</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исемләнгән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рәсем</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бәйгесе</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оештырылды</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Бу</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бәйгедә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безнең</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балалар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бакчасыннан</a:t>
            </a:r>
            <a:r>
              <a:rPr lang="ru-RU" sz="2400" b="1" dirty="0">
                <a:solidFill>
                  <a:srgbClr val="000000"/>
                </a:solidFill>
                <a:effectLst/>
                <a:latin typeface="Times New Roman" panose="02020603050405020304" pitchFamily="18" charset="0"/>
              </a:rPr>
              <a:t> 3-5 </a:t>
            </a:r>
            <a:r>
              <a:rPr lang="ru-RU" sz="2400" b="1" dirty="0" err="1">
                <a:solidFill>
                  <a:srgbClr val="000000"/>
                </a:solidFill>
                <a:effectLst/>
                <a:latin typeface="Times New Roman" panose="02020603050405020304" pitchFamily="18" charset="0"/>
              </a:rPr>
              <a:t>яшьлекләр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арасында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Хәлиуллин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Рәсүл</a:t>
            </a:r>
            <a:r>
              <a:rPr lang="ru-RU" sz="2400" b="1" dirty="0">
                <a:solidFill>
                  <a:srgbClr val="000000"/>
                </a:solidFill>
                <a:effectLst/>
                <a:latin typeface="Times New Roman" panose="02020603050405020304" pitchFamily="18" charset="0"/>
              </a:rPr>
              <a:t>, 6-7 </a:t>
            </a:r>
            <a:r>
              <a:rPr lang="ru-RU" sz="2400" b="1" dirty="0" err="1">
                <a:solidFill>
                  <a:srgbClr val="000000"/>
                </a:solidFill>
                <a:effectLst/>
                <a:latin typeface="Times New Roman" panose="02020603050405020304" pitchFamily="18" charset="0"/>
              </a:rPr>
              <a:t>яшьлек</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балалар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арасыннан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Гайнуллин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Ризат</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катнаштылар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Гайнуллин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Ризатның</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эше</a:t>
            </a:r>
            <a:r>
              <a:rPr lang="ru-RU" sz="2400" b="1" dirty="0">
                <a:solidFill>
                  <a:srgbClr val="000000"/>
                </a:solidFill>
                <a:effectLst/>
                <a:latin typeface="Times New Roman" panose="02020603050405020304" pitchFamily="18" charset="0"/>
              </a:rPr>
              <a:t> 1 </a:t>
            </a:r>
            <a:r>
              <a:rPr lang="ru-RU" sz="2400" b="1" dirty="0" err="1">
                <a:solidFill>
                  <a:srgbClr val="000000"/>
                </a:solidFill>
                <a:effectLst/>
                <a:latin typeface="Times New Roman" panose="02020603050405020304" pitchFamily="18" charset="0"/>
              </a:rPr>
              <a:t>нче</a:t>
            </a:r>
            <a:r>
              <a:rPr lang="ru-RU" sz="2400" b="1" dirty="0">
                <a:solidFill>
                  <a:srgbClr val="000000"/>
                </a:solidFill>
                <a:effectLst/>
                <a:latin typeface="Times New Roman" panose="02020603050405020304" pitchFamily="18" charset="0"/>
              </a:rPr>
              <a:t>, ә </a:t>
            </a:r>
            <a:r>
              <a:rPr lang="ru-RU" sz="2400" b="1" dirty="0" err="1">
                <a:solidFill>
                  <a:srgbClr val="000000"/>
                </a:solidFill>
                <a:effectLst/>
                <a:latin typeface="Times New Roman" panose="02020603050405020304" pitchFamily="18" charset="0"/>
              </a:rPr>
              <a:t>Хәлиуллин</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Рәсүлнеке</a:t>
            </a:r>
            <a:r>
              <a:rPr lang="ru-RU" sz="2400" b="1" dirty="0">
                <a:solidFill>
                  <a:srgbClr val="000000"/>
                </a:solidFill>
                <a:effectLst/>
                <a:latin typeface="Times New Roman" panose="02020603050405020304" pitchFamily="18" charset="0"/>
              </a:rPr>
              <a:t> 3 </a:t>
            </a:r>
            <a:r>
              <a:rPr lang="ru-RU" sz="2400" b="1" dirty="0" err="1">
                <a:solidFill>
                  <a:srgbClr val="000000"/>
                </a:solidFill>
                <a:effectLst/>
                <a:latin typeface="Times New Roman" panose="02020603050405020304" pitchFamily="18" charset="0"/>
              </a:rPr>
              <a:t>нче</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урынга</a:t>
            </a:r>
            <a:r>
              <a:rPr lang="ru-RU" sz="2400" b="1" dirty="0">
                <a:solidFill>
                  <a:srgbClr val="000000"/>
                </a:solidFill>
                <a:effectLst/>
                <a:latin typeface="Times New Roman" panose="02020603050405020304" pitchFamily="18" charset="0"/>
              </a:rPr>
              <a:t> лаек </a:t>
            </a:r>
            <a:r>
              <a:rPr lang="ru-RU" sz="2400" b="1" dirty="0" err="1">
                <a:solidFill>
                  <a:srgbClr val="000000"/>
                </a:solidFill>
                <a:effectLst/>
                <a:latin typeface="Times New Roman" panose="02020603050405020304" pitchFamily="18" charset="0"/>
              </a:rPr>
              <a:t>булган</a:t>
            </a:r>
            <a:r>
              <a:rPr lang="ru-RU" sz="2400" b="1" dirty="0">
                <a:solidFill>
                  <a:srgbClr val="000000"/>
                </a:solidFill>
                <a:effectLst/>
                <a:latin typeface="Times New Roman" panose="02020603050405020304" pitchFamily="18" charset="0"/>
              </a:rPr>
              <a:t>. Без </a:t>
            </a:r>
            <a:r>
              <a:rPr lang="ru-RU" sz="2400" b="1" dirty="0" err="1">
                <a:solidFill>
                  <a:srgbClr val="000000"/>
                </a:solidFill>
                <a:effectLst/>
                <a:latin typeface="Times New Roman" panose="02020603050405020304" pitchFamily="18" charset="0"/>
              </a:rPr>
              <a:t>аларның</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уңышларына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шатбыз</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Киләчәктә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дә</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аларга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яңа</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иҗади</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уңышлар</a:t>
            </a:r>
            <a:r>
              <a:rPr lang="ru-RU" sz="2400" b="1" dirty="0">
                <a:solidFill>
                  <a:srgbClr val="000000"/>
                </a:solidFill>
                <a:effectLst/>
                <a:latin typeface="Times New Roman" panose="02020603050405020304" pitchFamily="18" charset="0"/>
              </a:rPr>
              <a:t> </a:t>
            </a:r>
            <a:r>
              <a:rPr lang="ru-RU" sz="2400" b="1" dirty="0" err="1">
                <a:solidFill>
                  <a:srgbClr val="000000"/>
                </a:solidFill>
                <a:effectLst/>
                <a:latin typeface="Times New Roman" panose="02020603050405020304" pitchFamily="18" charset="0"/>
              </a:rPr>
              <a:t>телибез</a:t>
            </a:r>
            <a:r>
              <a:rPr lang="ru-RU" sz="2400" b="1" dirty="0">
                <a:solidFill>
                  <a:srgbClr val="000000"/>
                </a:solidFill>
                <a:latin typeface="Times New Roman" panose="02020603050405020304" pitchFamily="18" charset="0"/>
              </a:rPr>
              <a:t>!</a:t>
            </a:r>
            <a:endParaRPr lang="ru-RU" sz="3200" b="1" dirty="0">
              <a:effectLst/>
            </a:endParaRPr>
          </a:p>
        </p:txBody>
      </p:sp>
      <p:pic>
        <p:nvPicPr>
          <p:cNvPr id="5" name="Рисунок 4">
            <a:extLst>
              <a:ext uri="{FF2B5EF4-FFF2-40B4-BE49-F238E27FC236}">
                <a16:creationId xmlns:a16="http://schemas.microsoft.com/office/drawing/2014/main" id="{EE4F54CC-A4CE-4086-990B-A134864CC2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8383" y="862189"/>
            <a:ext cx="3429000" cy="3429000"/>
          </a:xfrm>
          <a:prstGeom prst="rect">
            <a:avLst/>
          </a:prstGeom>
        </p:spPr>
      </p:pic>
      <p:pic>
        <p:nvPicPr>
          <p:cNvPr id="7" name="Рисунок 6">
            <a:extLst>
              <a:ext uri="{FF2B5EF4-FFF2-40B4-BE49-F238E27FC236}">
                <a16:creationId xmlns:a16="http://schemas.microsoft.com/office/drawing/2014/main" id="{2CAF532C-0AB6-48EF-A1AB-6659A5DE19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8123" y="862189"/>
            <a:ext cx="3210260" cy="3429000"/>
          </a:xfrm>
          <a:prstGeom prst="rect">
            <a:avLst/>
          </a:prstGeom>
        </p:spPr>
      </p:pic>
    </p:spTree>
    <p:extLst>
      <p:ext uri="{BB962C8B-B14F-4D97-AF65-F5344CB8AC3E}">
        <p14:creationId xmlns:p14="http://schemas.microsoft.com/office/powerpoint/2010/main" val="2297552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268941" y="4875269"/>
            <a:ext cx="11682807" cy="1631216"/>
          </a:xfrm>
          <a:prstGeom prst="rect">
            <a:avLst/>
          </a:prstGeom>
        </p:spPr>
        <p:txBody>
          <a:bodyPr wrap="square">
            <a:spAutoFit/>
          </a:bodyPr>
          <a:lstStyle/>
          <a:p>
            <a:pPr algn="just">
              <a:spcBef>
                <a:spcPts val="0"/>
              </a:spcBef>
              <a:spcAft>
                <a:spcPts val="1000"/>
              </a:spcAft>
            </a:pPr>
            <a:r>
              <a:rPr lang="ru-RU" sz="2000" b="1" dirty="0">
                <a:solidFill>
                  <a:srgbClr val="000000"/>
                </a:solidFill>
                <a:effectLst/>
                <a:latin typeface="Times New Roman" panose="02020603050405020304" pitchFamily="18" charset="0"/>
              </a:rPr>
              <a:t>21 </a:t>
            </a:r>
            <a:r>
              <a:rPr lang="ru-RU" sz="2000" b="1" dirty="0" err="1">
                <a:solidFill>
                  <a:srgbClr val="000000"/>
                </a:solidFill>
                <a:effectLst/>
                <a:latin typeface="Times New Roman" panose="02020603050405020304" pitchFamily="18" charset="0"/>
              </a:rPr>
              <a:t>нче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апрельдә</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кечкенә</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шигырь</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сөйләүчеләрне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барлау</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шулай</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ук</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Г.Тукайның</a:t>
            </a:r>
            <a:r>
              <a:rPr lang="ru-RU" sz="2000" b="1" dirty="0">
                <a:solidFill>
                  <a:srgbClr val="000000"/>
                </a:solidFill>
                <a:effectLst/>
                <a:latin typeface="Times New Roman" panose="02020603050405020304" pitchFamily="18" charset="0"/>
              </a:rPr>
              <a:t> 140 </a:t>
            </a:r>
            <a:r>
              <a:rPr lang="ru-RU" sz="2000" b="1" dirty="0" err="1">
                <a:solidFill>
                  <a:srgbClr val="000000"/>
                </a:solidFill>
                <a:effectLst/>
                <a:latin typeface="Times New Roman" panose="02020603050405020304" pitchFamily="18" charset="0"/>
              </a:rPr>
              <a:t>еллык</a:t>
            </a:r>
            <a:r>
              <a:rPr lang="ru-RU" sz="2000" b="1" dirty="0">
                <a:solidFill>
                  <a:srgbClr val="000000"/>
                </a:solidFill>
                <a:effectLst/>
                <a:latin typeface="Times New Roman" panose="02020603050405020304" pitchFamily="18" charset="0"/>
              </a:rPr>
              <a:t> юбилее </a:t>
            </a:r>
            <a:r>
              <a:rPr lang="ru-RU" sz="2000" b="1" dirty="0" err="1">
                <a:solidFill>
                  <a:srgbClr val="000000"/>
                </a:solidFill>
                <a:effectLst/>
                <a:latin typeface="Times New Roman" panose="02020603050405020304" pitchFamily="18" charset="0"/>
              </a:rPr>
              <a:t>уңаеннан</a:t>
            </a:r>
            <a:r>
              <a:rPr lang="ru-RU" sz="2000" b="1" dirty="0">
                <a:solidFill>
                  <a:srgbClr val="000000"/>
                </a:solidFill>
                <a:effectLst/>
                <a:latin typeface="Times New Roman" panose="02020603050405020304" pitchFamily="18" charset="0"/>
              </a:rPr>
              <a:t> район </a:t>
            </a:r>
            <a:r>
              <a:rPr lang="ru-RU" sz="2000" b="1" dirty="0" err="1">
                <a:solidFill>
                  <a:srgbClr val="000000"/>
                </a:solidFill>
                <a:effectLst/>
                <a:latin typeface="Times New Roman" panose="02020603050405020304" pitchFamily="18" charset="0"/>
              </a:rPr>
              <a:t>мәгариф</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бүлеге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оештырган</a:t>
            </a:r>
            <a:r>
              <a:rPr lang="ru-RU" sz="2000" b="1" dirty="0">
                <a:solidFill>
                  <a:srgbClr val="000000"/>
                </a:solidFill>
                <a:effectLst/>
                <a:latin typeface="Times New Roman" panose="02020603050405020304" pitchFamily="18" charset="0"/>
              </a:rPr>
              <a:t>, Арча </a:t>
            </a:r>
            <a:r>
              <a:rPr lang="ru-RU" sz="2000" b="1" dirty="0" err="1">
                <a:solidFill>
                  <a:srgbClr val="000000"/>
                </a:solidFill>
                <a:effectLst/>
                <a:latin typeface="Times New Roman" panose="02020603050405020304" pitchFamily="18" charset="0"/>
              </a:rPr>
              <a:t>шәһәренең</a:t>
            </a:r>
            <a:r>
              <a:rPr lang="ru-RU" sz="2000" b="1" dirty="0">
                <a:solidFill>
                  <a:srgbClr val="000000"/>
                </a:solidFill>
                <a:effectLst/>
                <a:latin typeface="Times New Roman" panose="02020603050405020304" pitchFamily="18" charset="0"/>
              </a:rPr>
              <a:t> 7 </a:t>
            </a:r>
            <a:r>
              <a:rPr lang="ru-RU" sz="2000" b="1" dirty="0" err="1">
                <a:solidFill>
                  <a:srgbClr val="000000"/>
                </a:solidFill>
                <a:effectLst/>
                <a:latin typeface="Times New Roman" panose="02020603050405020304" pitchFamily="18" charset="0"/>
              </a:rPr>
              <a:t>номерлы</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балалар</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бакчасында</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Шигъриятнең</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якты</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йолдызы”дип</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исемләнгән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шигырь</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сөйләүчеләр</a:t>
            </a:r>
            <a:r>
              <a:rPr lang="ru-RU" sz="2000" b="1" dirty="0">
                <a:solidFill>
                  <a:srgbClr val="000000"/>
                </a:solidFill>
                <a:effectLst/>
                <a:latin typeface="Times New Roman" panose="02020603050405020304" pitchFamily="18" charset="0"/>
              </a:rPr>
              <a:t> конкурсы </a:t>
            </a:r>
            <a:r>
              <a:rPr lang="ru-RU" sz="2000" b="1" dirty="0" err="1">
                <a:solidFill>
                  <a:srgbClr val="000000"/>
                </a:solidFill>
                <a:effectLst/>
                <a:latin typeface="Times New Roman" panose="02020603050405020304" pitchFamily="18" charset="0"/>
              </a:rPr>
              <a:t>булды</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Бу</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конкурста</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безнең</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балалар</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бакчасыннан</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Фәйзрахманова</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Әминә</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катнашып</a:t>
            </a:r>
            <a:r>
              <a:rPr lang="ru-RU" sz="2000" b="1" dirty="0">
                <a:solidFill>
                  <a:srgbClr val="000000"/>
                </a:solidFill>
                <a:effectLst/>
                <a:latin typeface="Times New Roman" panose="02020603050405020304" pitchFamily="18" charset="0"/>
              </a:rPr>
              <a:t>, 3 </a:t>
            </a:r>
            <a:r>
              <a:rPr lang="ru-RU" sz="2000" b="1" dirty="0" err="1">
                <a:solidFill>
                  <a:srgbClr val="000000"/>
                </a:solidFill>
                <a:effectLst/>
                <a:latin typeface="Times New Roman" panose="02020603050405020304" pitchFamily="18" charset="0"/>
              </a:rPr>
              <a:t>нче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урынга</a:t>
            </a:r>
            <a:r>
              <a:rPr lang="ru-RU" sz="2000" b="1" dirty="0">
                <a:solidFill>
                  <a:srgbClr val="000000"/>
                </a:solidFill>
                <a:effectLst/>
                <a:latin typeface="Times New Roman" panose="02020603050405020304" pitchFamily="18" charset="0"/>
              </a:rPr>
              <a:t> лаек </a:t>
            </a:r>
            <a:r>
              <a:rPr lang="ru-RU" sz="2000" b="1" dirty="0" err="1">
                <a:solidFill>
                  <a:srgbClr val="000000"/>
                </a:solidFill>
                <a:effectLst/>
                <a:latin typeface="Times New Roman" panose="02020603050405020304" pitchFamily="18" charset="0"/>
              </a:rPr>
              <a:t>булды</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Әминәне</a:t>
            </a:r>
            <a:r>
              <a:rPr lang="ru-RU" sz="2000" b="1" dirty="0">
                <a:solidFill>
                  <a:srgbClr val="000000"/>
                </a:solidFill>
                <a:effectLst/>
                <a:latin typeface="Times New Roman" panose="02020603050405020304" pitchFamily="18" charset="0"/>
              </a:rPr>
              <a:t> </a:t>
            </a:r>
            <a:r>
              <a:rPr lang="ru-RU" sz="2000" b="1" dirty="0" err="1">
                <a:solidFill>
                  <a:srgbClr val="000000"/>
                </a:solidFill>
                <a:effectLst/>
                <a:latin typeface="Times New Roman" panose="02020603050405020304" pitchFamily="18" charset="0"/>
              </a:rPr>
              <a:t>котлыйбыз</a:t>
            </a:r>
            <a:r>
              <a:rPr lang="ru-RU" sz="2000" b="1" dirty="0">
                <a:solidFill>
                  <a:srgbClr val="000000"/>
                </a:solidFill>
                <a:effectLst/>
                <a:latin typeface="Times New Roman" panose="02020603050405020304" pitchFamily="18" charset="0"/>
              </a:rPr>
              <a:t>!</a:t>
            </a:r>
            <a:endParaRPr lang="ru-RU" sz="2400" b="1" dirty="0">
              <a:effectLst/>
            </a:endParaRPr>
          </a:p>
        </p:txBody>
      </p:sp>
      <p:sp>
        <p:nvSpPr>
          <p:cNvPr id="13" name="TextBox 12">
            <a:extLst>
              <a:ext uri="{FF2B5EF4-FFF2-40B4-BE49-F238E27FC236}">
                <a16:creationId xmlns:a16="http://schemas.microsoft.com/office/drawing/2014/main" id="{FB452D97-944B-4A65-88AA-61924BCE790A}"/>
              </a:ext>
            </a:extLst>
          </p:cNvPr>
          <p:cNvSpPr txBox="1"/>
          <p:nvPr/>
        </p:nvSpPr>
        <p:spPr>
          <a:xfrm>
            <a:off x="268941" y="363104"/>
            <a:ext cx="11779624" cy="584775"/>
          </a:xfrm>
          <a:prstGeom prst="rect">
            <a:avLst/>
          </a:prstGeom>
          <a:noFill/>
        </p:spPr>
        <p:txBody>
          <a:bodyPr wrap="square">
            <a:spAutoFit/>
          </a:bodyPr>
          <a:lstStyle/>
          <a:p>
            <a:pPr algn="ctr"/>
            <a:r>
              <a:rPr lang="ru-RU" sz="3200" b="1" dirty="0" err="1">
                <a:solidFill>
                  <a:srgbClr val="000000"/>
                </a:solidFill>
                <a:effectLst/>
                <a:latin typeface="Times New Roman" panose="02020603050405020304" pitchFamily="18" charset="0"/>
              </a:rPr>
              <a:t>Шигъриятнең</a:t>
            </a:r>
            <a:r>
              <a:rPr lang="ru-RU" sz="3200" b="1" dirty="0">
                <a:solidFill>
                  <a:srgbClr val="000000"/>
                </a:solidFill>
                <a:effectLst/>
                <a:latin typeface="Times New Roman" panose="02020603050405020304" pitchFamily="18" charset="0"/>
              </a:rPr>
              <a:t> </a:t>
            </a:r>
            <a:r>
              <a:rPr lang="ru-RU" sz="3200" b="1" dirty="0" err="1">
                <a:solidFill>
                  <a:srgbClr val="000000"/>
                </a:solidFill>
                <a:effectLst/>
                <a:latin typeface="Times New Roman" panose="02020603050405020304" pitchFamily="18" charset="0"/>
              </a:rPr>
              <a:t>якты</a:t>
            </a:r>
            <a:r>
              <a:rPr lang="ru-RU" sz="3200" b="1" dirty="0">
                <a:solidFill>
                  <a:srgbClr val="000000"/>
                </a:solidFill>
                <a:effectLst/>
                <a:latin typeface="Times New Roman" panose="02020603050405020304" pitchFamily="18" charset="0"/>
              </a:rPr>
              <a:t> </a:t>
            </a:r>
            <a:r>
              <a:rPr lang="ru-RU" sz="3200" b="1" dirty="0" err="1">
                <a:solidFill>
                  <a:srgbClr val="000000"/>
                </a:solidFill>
                <a:effectLst/>
                <a:latin typeface="Times New Roman" panose="02020603050405020304" pitchFamily="18" charset="0"/>
              </a:rPr>
              <a:t>йолдызы</a:t>
            </a:r>
            <a:r>
              <a:rPr lang="ru-RU" sz="3200" b="1" dirty="0">
                <a:solidFill>
                  <a:srgbClr val="000000"/>
                </a:solidFill>
                <a:latin typeface="Times New Roman" panose="02020603050405020304" pitchFamily="18" charset="0"/>
              </a:rPr>
              <a:t>!</a:t>
            </a:r>
            <a:endParaRPr lang="ru-RU" sz="5400" b="1" dirty="0">
              <a:effectLst/>
            </a:endParaRPr>
          </a:p>
        </p:txBody>
      </p:sp>
      <p:pic>
        <p:nvPicPr>
          <p:cNvPr id="3" name="Рисунок 2">
            <a:extLst>
              <a:ext uri="{FF2B5EF4-FFF2-40B4-BE49-F238E27FC236}">
                <a16:creationId xmlns:a16="http://schemas.microsoft.com/office/drawing/2014/main" id="{AC60545C-4576-4192-BF79-F3CF409CB1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1099" y="960693"/>
            <a:ext cx="4217894" cy="3837217"/>
          </a:xfrm>
          <a:prstGeom prst="rect">
            <a:avLst/>
          </a:prstGeom>
        </p:spPr>
      </p:pic>
    </p:spTree>
    <p:extLst>
      <p:ext uri="{BB962C8B-B14F-4D97-AF65-F5344CB8AC3E}">
        <p14:creationId xmlns:p14="http://schemas.microsoft.com/office/powerpoint/2010/main" val="816953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4226A2-DC77-4DBA-8DFA-52FD7857D184}"/>
              </a:ext>
            </a:extLst>
          </p:cNvPr>
          <p:cNvSpPr txBox="1"/>
          <p:nvPr/>
        </p:nvSpPr>
        <p:spPr>
          <a:xfrm>
            <a:off x="1452282" y="3858465"/>
            <a:ext cx="9488245" cy="2034660"/>
          </a:xfrm>
          <a:prstGeom prst="rect">
            <a:avLst/>
          </a:prstGeom>
          <a:noFill/>
        </p:spPr>
        <p:txBody>
          <a:bodyPr wrap="square">
            <a:spAutoFit/>
          </a:bodyPr>
          <a:lstStyle/>
          <a:p>
            <a:pPr algn="ctr">
              <a:lnSpc>
                <a:spcPct val="115000"/>
              </a:lnSpc>
              <a:spcAft>
                <a:spcPts val="1000"/>
              </a:spcAft>
            </a:pPr>
            <a:r>
              <a:rPr lang="tt-RU" sz="2800" b="1" dirty="0">
                <a:effectLst/>
                <a:latin typeface="Times New Roman" panose="02020603050405020304" pitchFamily="18" charset="0"/>
                <a:ea typeface="Calibri" panose="020F0502020204030204" pitchFamily="34" charset="0"/>
                <a:cs typeface="Times New Roman" panose="02020603050405020304" pitchFamily="18" charset="0"/>
              </a:rPr>
              <a:t>Шулай итеп без күңелле мәшәкатьләр арасында кайнап, балаларыбызның уңышларына сөенеп, апрель аеның да узып киткәнен сизми калдык. Алда безне язның иң матур ае - май көтә!</a:t>
            </a:r>
            <a:endParaRPr lang="ru-RU"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a16="http://schemas.microsoft.com/office/drawing/2014/main" id="{B87DD5E7-33DE-4A23-8D24-BBE325F4EDBE}"/>
              </a:ext>
            </a:extLst>
          </p:cNvPr>
          <p:cNvPicPr>
            <a:picLocks noChangeAspect="1"/>
          </p:cNvPicPr>
          <p:nvPr/>
        </p:nvPicPr>
        <p:blipFill>
          <a:blip r:embed="rId2"/>
          <a:stretch>
            <a:fillRect/>
          </a:stretch>
        </p:blipFill>
        <p:spPr>
          <a:xfrm>
            <a:off x="1346499" y="581809"/>
            <a:ext cx="4572000" cy="3048000"/>
          </a:xfrm>
          <a:prstGeom prst="rect">
            <a:avLst/>
          </a:prstGeom>
        </p:spPr>
      </p:pic>
      <p:pic>
        <p:nvPicPr>
          <p:cNvPr id="5" name="Рисунок 4">
            <a:extLst>
              <a:ext uri="{FF2B5EF4-FFF2-40B4-BE49-F238E27FC236}">
                <a16:creationId xmlns:a16="http://schemas.microsoft.com/office/drawing/2014/main" id="{AF30F3CB-6D11-4D9E-9FC8-5B457ACFB17F}"/>
              </a:ext>
            </a:extLst>
          </p:cNvPr>
          <p:cNvPicPr>
            <a:picLocks noChangeAspect="1"/>
          </p:cNvPicPr>
          <p:nvPr/>
        </p:nvPicPr>
        <p:blipFill>
          <a:blip r:embed="rId3"/>
          <a:stretch>
            <a:fillRect/>
          </a:stretch>
        </p:blipFill>
        <p:spPr>
          <a:xfrm>
            <a:off x="5918499" y="581809"/>
            <a:ext cx="4572000" cy="3048000"/>
          </a:xfrm>
          <a:prstGeom prst="rect">
            <a:avLst/>
          </a:prstGeom>
        </p:spPr>
      </p:pic>
    </p:spTree>
    <p:extLst>
      <p:ext uri="{BB962C8B-B14F-4D97-AF65-F5344CB8AC3E}">
        <p14:creationId xmlns:p14="http://schemas.microsoft.com/office/powerpoint/2010/main" val="1838348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80351" cy="274228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lnSpc>
                <a:spcPct val="115000"/>
              </a:lnSpc>
              <a:spcAft>
                <a:spcPts val="1000"/>
              </a:spcAft>
            </a:pPr>
            <a:r>
              <a:rPr lang="tt-RU" sz="3200" b="1" dirty="0">
                <a:latin typeface="Times New Roman" panose="02020603050405020304" pitchFamily="18" charset="0"/>
                <a:ea typeface="Calibri" panose="020F0502020204030204" pitchFamily="34" charset="0"/>
                <a:cs typeface="Times New Roman" panose="02020603050405020304" pitchFamily="18" charset="0"/>
              </a:rPr>
              <a:t>Ред коллегия:</a:t>
            </a:r>
            <a:endParaRPr lang="ru-RU" sz="3200" b="1"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1000"/>
              </a:spcAft>
            </a:pPr>
            <a:r>
              <a:rPr lang="tt-RU" sz="3200" b="1" dirty="0">
                <a:latin typeface="Times New Roman" panose="02020603050405020304" pitchFamily="18" charset="0"/>
                <a:ea typeface="Calibri" panose="020F0502020204030204" pitchFamily="34" charset="0"/>
                <a:cs typeface="Times New Roman" panose="02020603050405020304" pitchFamily="18" charset="0"/>
              </a:rPr>
              <a:t>Иске Ашыт балалар бакчасы коллективы.</a:t>
            </a:r>
            <a:endParaRPr lang="ru-RU" sz="3200" b="1"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1000"/>
              </a:spcAft>
            </a:pPr>
            <a:r>
              <a:rPr lang="tt-RU" sz="3200" b="1" dirty="0">
                <a:latin typeface="Times New Roman" panose="02020603050405020304" pitchFamily="18" charset="0"/>
                <a:ea typeface="Calibri" panose="020F0502020204030204" pitchFamily="34" charset="0"/>
                <a:cs typeface="Times New Roman" panose="02020603050405020304" pitchFamily="18" charset="0"/>
              </a:rPr>
              <a:t>Баш мөхәррир:Нигәмәтҗанова А.Х.</a:t>
            </a:r>
            <a:endParaRPr lang="ru-RU" sz="3200" b="1"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1000"/>
              </a:spcAft>
            </a:pPr>
            <a:r>
              <a:rPr lang="tt-RU" sz="3200" b="1" dirty="0">
                <a:latin typeface="Times New Roman" panose="02020603050405020304" pitchFamily="18" charset="0"/>
                <a:ea typeface="Calibri" panose="020F0502020204030204" pitchFamily="34" charset="0"/>
                <a:cs typeface="Times New Roman" panose="02020603050405020304" pitchFamily="18" charset="0"/>
              </a:rPr>
              <a:t>Урынбасар:Шәңгәрәева М.Р.</a:t>
            </a:r>
            <a:endParaRPr lang="ru-RU" sz="3200" b="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2941506" y="2742289"/>
            <a:ext cx="5607584" cy="4115711"/>
          </a:xfrm>
          <a:prstGeom prst="rect">
            <a:avLst/>
          </a:prstGeom>
        </p:spPr>
      </p:pic>
      <p:pic>
        <p:nvPicPr>
          <p:cNvPr id="5" name="Рисунок 4"/>
          <p:cNvPicPr>
            <a:picLocks noChangeAspect="1"/>
          </p:cNvPicPr>
          <p:nvPr/>
        </p:nvPicPr>
        <p:blipFill>
          <a:blip r:embed="rId3"/>
          <a:stretch>
            <a:fillRect/>
          </a:stretch>
        </p:blipFill>
        <p:spPr>
          <a:xfrm>
            <a:off x="1" y="2742289"/>
            <a:ext cx="2941504" cy="4115711"/>
          </a:xfrm>
          <a:prstGeom prst="rect">
            <a:avLst/>
          </a:prstGeom>
        </p:spPr>
      </p:pic>
      <p:pic>
        <p:nvPicPr>
          <p:cNvPr id="6" name="Рисунок 5"/>
          <p:cNvPicPr>
            <a:picLocks noChangeAspect="1"/>
          </p:cNvPicPr>
          <p:nvPr/>
        </p:nvPicPr>
        <p:blipFill>
          <a:blip r:embed="rId4"/>
          <a:stretch>
            <a:fillRect/>
          </a:stretch>
        </p:blipFill>
        <p:spPr>
          <a:xfrm>
            <a:off x="8549090" y="2742288"/>
            <a:ext cx="3631262" cy="4115711"/>
          </a:xfrm>
          <a:prstGeom prst="rect">
            <a:avLst/>
          </a:prstGeom>
        </p:spPr>
      </p:pic>
    </p:spTree>
    <p:extLst>
      <p:ext uri="{BB962C8B-B14F-4D97-AF65-F5344CB8AC3E}">
        <p14:creationId xmlns:p14="http://schemas.microsoft.com/office/powerpoint/2010/main" val="1826282131"/>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739</TotalTime>
  <Words>538</Words>
  <Application>Microsoft Office PowerPoint</Application>
  <PresentationFormat>Широкоэкранный</PresentationFormat>
  <Paragraphs>23</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Times New Roman</vt:lpstr>
      <vt:lpstr>Trebuchet MS</vt:lpstr>
      <vt:lpstr>Wingdings 3</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Рафкат</dc:creator>
  <cp:lastModifiedBy>admin</cp:lastModifiedBy>
  <cp:revision>54</cp:revision>
  <dcterms:created xsi:type="dcterms:W3CDTF">2025-03-25T06:41:09Z</dcterms:created>
  <dcterms:modified xsi:type="dcterms:W3CDTF">2026-04-28T12:30:03Z</dcterms:modified>
</cp:coreProperties>
</file>